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6"/>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2/21/20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2/21/20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A7A2A-6260-0F40-A9F9-4EB1F3C61B02}"/>
              </a:ext>
            </a:extLst>
          </p:cNvPr>
          <p:cNvSpPr>
            <a:spLocks noGrp="1"/>
          </p:cNvSpPr>
          <p:nvPr>
            <p:ph type="ctrTitle"/>
          </p:nvPr>
        </p:nvSpPr>
        <p:spPr/>
        <p:txBody>
          <a:bodyPr>
            <a:normAutofit fontScale="90000"/>
          </a:bodyPr>
          <a:lstStyle/>
          <a:p>
            <a:pPr algn="ctr"/>
            <a:r>
              <a:rPr lang="en-US" dirty="0"/>
              <a:t>The Basics of Single Board Governance</a:t>
            </a:r>
          </a:p>
        </p:txBody>
      </p:sp>
      <p:sp>
        <p:nvSpPr>
          <p:cNvPr id="3" name="Subtitle 2">
            <a:extLst>
              <a:ext uri="{FF2B5EF4-FFF2-40B4-BE49-F238E27FC236}">
                <a16:creationId xmlns:a16="http://schemas.microsoft.com/office/drawing/2014/main" id="{F255000D-AF68-B743-9B7D-0019B4A3984F}"/>
              </a:ext>
            </a:extLst>
          </p:cNvPr>
          <p:cNvSpPr>
            <a:spLocks noGrp="1"/>
          </p:cNvSpPr>
          <p:nvPr>
            <p:ph type="subTitle" idx="1"/>
          </p:nvPr>
        </p:nvSpPr>
        <p:spPr/>
        <p:txBody>
          <a:bodyPr/>
          <a:lstStyle/>
          <a:p>
            <a:pPr algn="ctr"/>
            <a:r>
              <a:rPr lang="en-US" dirty="0"/>
              <a:t>The What, Why, How, and When of a Simplified Church Structure</a:t>
            </a:r>
          </a:p>
        </p:txBody>
      </p:sp>
    </p:spTree>
    <p:extLst>
      <p:ext uri="{BB962C8B-B14F-4D97-AF65-F5344CB8AC3E}">
        <p14:creationId xmlns:p14="http://schemas.microsoft.com/office/powerpoint/2010/main" val="1308247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8BD5-8F93-DD42-969C-C53C4E3BD88F}"/>
              </a:ext>
            </a:extLst>
          </p:cNvPr>
          <p:cNvSpPr>
            <a:spLocks noGrp="1"/>
          </p:cNvSpPr>
          <p:nvPr>
            <p:ph type="title"/>
          </p:nvPr>
        </p:nvSpPr>
        <p:spPr/>
        <p:txBody>
          <a:bodyPr/>
          <a:lstStyle/>
          <a:p>
            <a:r>
              <a:rPr lang="en-US" dirty="0"/>
              <a:t>Alternatives</a:t>
            </a:r>
          </a:p>
        </p:txBody>
      </p:sp>
      <p:sp>
        <p:nvSpPr>
          <p:cNvPr id="3" name="Content Placeholder 2">
            <a:extLst>
              <a:ext uri="{FF2B5EF4-FFF2-40B4-BE49-F238E27FC236}">
                <a16:creationId xmlns:a16="http://schemas.microsoft.com/office/drawing/2014/main" id="{8191E89B-28E6-2846-ACC8-FB098BB1BAD0}"/>
              </a:ext>
            </a:extLst>
          </p:cNvPr>
          <p:cNvSpPr>
            <a:spLocks noGrp="1"/>
          </p:cNvSpPr>
          <p:nvPr>
            <p:ph idx="1"/>
          </p:nvPr>
        </p:nvSpPr>
        <p:spPr/>
        <p:txBody>
          <a:bodyPr/>
          <a:lstStyle/>
          <a:p>
            <a:r>
              <a:rPr lang="en-US" dirty="0"/>
              <a:t>Charge conference nominates</a:t>
            </a:r>
          </a:p>
          <a:p>
            <a:r>
              <a:rPr lang="en-US" dirty="0" err="1"/>
              <a:t>Sprc</a:t>
            </a:r>
            <a:r>
              <a:rPr lang="en-US" dirty="0"/>
              <a:t> separate</a:t>
            </a:r>
          </a:p>
          <a:p>
            <a:r>
              <a:rPr lang="en-US" dirty="0"/>
              <a:t>Assign board specialists or not</a:t>
            </a:r>
          </a:p>
        </p:txBody>
      </p:sp>
    </p:spTree>
    <p:extLst>
      <p:ext uri="{BB962C8B-B14F-4D97-AF65-F5344CB8AC3E}">
        <p14:creationId xmlns:p14="http://schemas.microsoft.com/office/powerpoint/2010/main" val="336481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2FDD9-59C2-EE4A-B822-D15F5475D96E}"/>
              </a:ext>
            </a:extLst>
          </p:cNvPr>
          <p:cNvSpPr>
            <a:spLocks noGrp="1"/>
          </p:cNvSpPr>
          <p:nvPr>
            <p:ph type="title"/>
          </p:nvPr>
        </p:nvSpPr>
        <p:spPr/>
        <p:txBody>
          <a:bodyPr/>
          <a:lstStyle/>
          <a:p>
            <a:r>
              <a:rPr lang="en-US" dirty="0"/>
              <a:t>Add Ministry Team into the Mix</a:t>
            </a:r>
          </a:p>
        </p:txBody>
      </p:sp>
      <p:sp>
        <p:nvSpPr>
          <p:cNvPr id="3" name="Content Placeholder 2">
            <a:extLst>
              <a:ext uri="{FF2B5EF4-FFF2-40B4-BE49-F238E27FC236}">
                <a16:creationId xmlns:a16="http://schemas.microsoft.com/office/drawing/2014/main" id="{427BD458-4F75-344B-BAB2-950C4A2F1E40}"/>
              </a:ext>
            </a:extLst>
          </p:cNvPr>
          <p:cNvSpPr>
            <a:spLocks noGrp="1"/>
          </p:cNvSpPr>
          <p:nvPr>
            <p:ph idx="1"/>
          </p:nvPr>
        </p:nvSpPr>
        <p:spPr/>
        <p:txBody>
          <a:bodyPr>
            <a:normAutofit fontScale="85000" lnSpcReduction="20000"/>
          </a:bodyPr>
          <a:lstStyle/>
          <a:p>
            <a:r>
              <a:rPr lang="en-US" dirty="0"/>
              <a:t>1 Board Chair</a:t>
            </a:r>
          </a:p>
          <a:p>
            <a:r>
              <a:rPr lang="en-US" dirty="0"/>
              <a:t>2 SPRC specialists</a:t>
            </a:r>
          </a:p>
          <a:p>
            <a:r>
              <a:rPr lang="en-US" dirty="0"/>
              <a:t>2 Finance specialists</a:t>
            </a:r>
          </a:p>
          <a:p>
            <a:r>
              <a:rPr lang="en-US" dirty="0"/>
              <a:t>2 Trustee specialists</a:t>
            </a:r>
          </a:p>
          <a:p>
            <a:r>
              <a:rPr lang="en-US" dirty="0"/>
              <a:t>1 Seek Coordinator (evangelism, outreach)</a:t>
            </a:r>
          </a:p>
          <a:p>
            <a:r>
              <a:rPr lang="en-US" dirty="0"/>
              <a:t>1 Engage Coordinator (hospitality)</a:t>
            </a:r>
          </a:p>
          <a:p>
            <a:r>
              <a:rPr lang="en-US" dirty="0"/>
              <a:t>1 Nurture Coordinator (congregational care, worship, spiritual formation)</a:t>
            </a:r>
          </a:p>
          <a:p>
            <a:r>
              <a:rPr lang="en-US" dirty="0"/>
              <a:t>1 Deployment Coordinator (mission, witness)</a:t>
            </a:r>
          </a:p>
          <a:p>
            <a:r>
              <a:rPr lang="en-US" dirty="0"/>
              <a:t>(in addition add your lay member to annual conference, umm/</a:t>
            </a:r>
            <a:r>
              <a:rPr lang="en-US" dirty="0" err="1"/>
              <a:t>umw</a:t>
            </a:r>
            <a:r>
              <a:rPr lang="en-US" dirty="0"/>
              <a:t>, youth)</a:t>
            </a:r>
          </a:p>
        </p:txBody>
      </p:sp>
    </p:spTree>
    <p:extLst>
      <p:ext uri="{BB962C8B-B14F-4D97-AF65-F5344CB8AC3E}">
        <p14:creationId xmlns:p14="http://schemas.microsoft.com/office/powerpoint/2010/main" val="2344960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3C6D3-1F89-D04D-9A13-4B56CA0E0233}"/>
              </a:ext>
            </a:extLst>
          </p:cNvPr>
          <p:cNvSpPr>
            <a:spLocks noGrp="1"/>
          </p:cNvSpPr>
          <p:nvPr>
            <p:ph type="title"/>
          </p:nvPr>
        </p:nvSpPr>
        <p:spPr/>
        <p:txBody>
          <a:bodyPr/>
          <a:lstStyle/>
          <a:p>
            <a:r>
              <a:rPr lang="en-US" dirty="0"/>
              <a:t>How to set up a meeting</a:t>
            </a:r>
          </a:p>
        </p:txBody>
      </p:sp>
      <p:sp>
        <p:nvSpPr>
          <p:cNvPr id="3" name="Content Placeholder 2">
            <a:extLst>
              <a:ext uri="{FF2B5EF4-FFF2-40B4-BE49-F238E27FC236}">
                <a16:creationId xmlns:a16="http://schemas.microsoft.com/office/drawing/2014/main" id="{3F426B4C-F134-9048-AA5C-2A1D6E45610A}"/>
              </a:ext>
            </a:extLst>
          </p:cNvPr>
          <p:cNvSpPr>
            <a:spLocks noGrp="1"/>
          </p:cNvSpPr>
          <p:nvPr>
            <p:ph idx="1"/>
          </p:nvPr>
        </p:nvSpPr>
        <p:spPr/>
        <p:txBody>
          <a:bodyPr/>
          <a:lstStyle/>
          <a:p>
            <a:pPr marL="0" indent="0">
              <a:buNone/>
            </a:pPr>
            <a:r>
              <a:rPr lang="en-US" dirty="0"/>
              <a:t>Loving, Learning, Leading</a:t>
            </a:r>
          </a:p>
          <a:p>
            <a:pPr marL="0" indent="0">
              <a:buNone/>
            </a:pPr>
            <a:r>
              <a:rPr lang="en-US" dirty="0"/>
              <a:t>-1/3 Loving-Spiritual Development and helping the team grow as disciples</a:t>
            </a:r>
          </a:p>
          <a:p>
            <a:pPr marL="0" indent="0">
              <a:buNone/>
            </a:pPr>
            <a:r>
              <a:rPr lang="en-US" dirty="0"/>
              <a:t>-1/3 Learning-measurement of current goals, connection status of new people, financial reports</a:t>
            </a:r>
          </a:p>
          <a:p>
            <a:pPr marL="0" indent="0">
              <a:buNone/>
            </a:pPr>
            <a:r>
              <a:rPr lang="en-US" dirty="0"/>
              <a:t>-1/3 leading-generative work, addressing challenges, dreaming, discernment of next steps</a:t>
            </a:r>
          </a:p>
          <a:p>
            <a:pPr marL="0" indent="0">
              <a:buNone/>
            </a:pPr>
            <a:r>
              <a:rPr lang="en-US" dirty="0"/>
              <a:t>-Led by ALL</a:t>
            </a:r>
          </a:p>
        </p:txBody>
      </p:sp>
    </p:spTree>
    <p:extLst>
      <p:ext uri="{BB962C8B-B14F-4D97-AF65-F5344CB8AC3E}">
        <p14:creationId xmlns:p14="http://schemas.microsoft.com/office/powerpoint/2010/main" val="2718637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C0BC-E02F-6D44-9DFC-FF338B169A47}"/>
              </a:ext>
            </a:extLst>
          </p:cNvPr>
          <p:cNvSpPr>
            <a:spLocks noGrp="1"/>
          </p:cNvSpPr>
          <p:nvPr>
            <p:ph type="title"/>
          </p:nvPr>
        </p:nvSpPr>
        <p:spPr/>
        <p:txBody>
          <a:bodyPr/>
          <a:lstStyle/>
          <a:p>
            <a:r>
              <a:rPr lang="en-US" dirty="0" err="1"/>
              <a:t>REsources</a:t>
            </a:r>
            <a:endParaRPr lang="en-US" dirty="0"/>
          </a:p>
        </p:txBody>
      </p:sp>
      <p:sp>
        <p:nvSpPr>
          <p:cNvPr id="4" name="Text Placeholder 3">
            <a:extLst>
              <a:ext uri="{FF2B5EF4-FFF2-40B4-BE49-F238E27FC236}">
                <a16:creationId xmlns:a16="http://schemas.microsoft.com/office/drawing/2014/main" id="{BB80EB2C-D97E-E048-9EF3-B5123779F767}"/>
              </a:ext>
            </a:extLst>
          </p:cNvPr>
          <p:cNvSpPr>
            <a:spLocks noGrp="1"/>
          </p:cNvSpPr>
          <p:nvPr>
            <p:ph type="body" sz="half" idx="2"/>
          </p:nvPr>
        </p:nvSpPr>
        <p:spPr/>
        <p:txBody>
          <a:bodyPr/>
          <a:lstStyle/>
          <a:p>
            <a:r>
              <a:rPr lang="en-US" dirty="0"/>
              <a:t>Read </a:t>
            </a:r>
            <a:r>
              <a:rPr lang="en-US" u="sng" dirty="0"/>
              <a:t>Mission Possible</a:t>
            </a:r>
            <a:r>
              <a:rPr lang="en-US" dirty="0"/>
              <a:t>-Kay </a:t>
            </a:r>
            <a:r>
              <a:rPr lang="en-US" dirty="0" err="1"/>
              <a:t>Kotan</a:t>
            </a:r>
            <a:endParaRPr lang="en-US" dirty="0"/>
          </a:p>
        </p:txBody>
      </p:sp>
      <p:pic>
        <p:nvPicPr>
          <p:cNvPr id="5" name="Content Placeholder 3">
            <a:extLst>
              <a:ext uri="{FF2B5EF4-FFF2-40B4-BE49-F238E27FC236}">
                <a16:creationId xmlns:a16="http://schemas.microsoft.com/office/drawing/2014/main" id="{C8FA3150-BE0C-8742-8B8A-D277FFD9A0FE}"/>
              </a:ext>
            </a:extLst>
          </p:cNvPr>
          <p:cNvPicPr>
            <a:picLocks noGrp="1" noChangeAspect="1"/>
          </p:cNvPicPr>
          <p:nvPr>
            <p:ph type="pic" idx="1"/>
          </p:nvPr>
        </p:nvPicPr>
        <p:blipFill>
          <a:blip r:embed="rId2"/>
          <a:srcRect t="3980" b="3980"/>
          <a:stretch>
            <a:fillRect/>
          </a:stretch>
        </p:blipFill>
        <p:spPr>
          <a:xfrm>
            <a:off x="8124389" y="1129513"/>
            <a:ext cx="2791171" cy="3866327"/>
          </a:xfrm>
          <a:prstGeom prst="rect">
            <a:avLst/>
          </a:prstGeom>
        </p:spPr>
      </p:pic>
    </p:spTree>
    <p:extLst>
      <p:ext uri="{BB962C8B-B14F-4D97-AF65-F5344CB8AC3E}">
        <p14:creationId xmlns:p14="http://schemas.microsoft.com/office/powerpoint/2010/main" val="3117268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6EEC9-7BE1-7F45-9F8F-16349138BD3C}"/>
              </a:ext>
            </a:extLst>
          </p:cNvPr>
          <p:cNvSpPr>
            <a:spLocks noGrp="1"/>
          </p:cNvSpPr>
          <p:nvPr>
            <p:ph type="title"/>
          </p:nvPr>
        </p:nvSpPr>
        <p:spPr>
          <a:xfrm>
            <a:off x="-228600" y="1756129"/>
            <a:ext cx="12573000" cy="1515709"/>
          </a:xfrm>
        </p:spPr>
        <p:txBody>
          <a:bodyPr/>
          <a:lstStyle/>
          <a:p>
            <a:pPr algn="ctr"/>
            <a:r>
              <a:rPr lang="en-US" dirty="0"/>
              <a:t>https://</a:t>
            </a:r>
            <a:r>
              <a:rPr lang="en-US" dirty="0" err="1"/>
              <a:t>vitality.arumc.org</a:t>
            </a:r>
            <a:r>
              <a:rPr lang="en-US" dirty="0"/>
              <a:t>/simplified-structure/</a:t>
            </a:r>
          </a:p>
        </p:txBody>
      </p:sp>
    </p:spTree>
    <p:extLst>
      <p:ext uri="{BB962C8B-B14F-4D97-AF65-F5344CB8AC3E}">
        <p14:creationId xmlns:p14="http://schemas.microsoft.com/office/powerpoint/2010/main" val="176161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7388-863F-3D41-A36E-E7FBE524C890}"/>
              </a:ext>
            </a:extLst>
          </p:cNvPr>
          <p:cNvSpPr>
            <a:spLocks noGrp="1"/>
          </p:cNvSpPr>
          <p:nvPr>
            <p:ph type="title"/>
          </p:nvPr>
        </p:nvSpPr>
        <p:spPr/>
        <p:txBody>
          <a:bodyPr/>
          <a:lstStyle/>
          <a:p>
            <a:r>
              <a:rPr lang="en-US" dirty="0"/>
              <a:t>What</a:t>
            </a:r>
          </a:p>
        </p:txBody>
      </p:sp>
      <p:sp>
        <p:nvSpPr>
          <p:cNvPr id="3" name="Content Placeholder 2">
            <a:extLst>
              <a:ext uri="{FF2B5EF4-FFF2-40B4-BE49-F238E27FC236}">
                <a16:creationId xmlns:a16="http://schemas.microsoft.com/office/drawing/2014/main" id="{E389F3C4-5B18-4246-9EA2-FF90D9DAB97A}"/>
              </a:ext>
            </a:extLst>
          </p:cNvPr>
          <p:cNvSpPr>
            <a:spLocks noGrp="1"/>
          </p:cNvSpPr>
          <p:nvPr>
            <p:ph idx="1"/>
          </p:nvPr>
        </p:nvSpPr>
        <p:spPr/>
        <p:txBody>
          <a:bodyPr/>
          <a:lstStyle/>
          <a:p>
            <a:r>
              <a:rPr lang="en-US" dirty="0"/>
              <a:t>“Single” Board Governance consolidates administrative functions into one structure.</a:t>
            </a:r>
          </a:p>
          <a:p>
            <a:r>
              <a:rPr lang="en-US" dirty="0"/>
              <a:t>In the UMC, you still need a separate nomination committee.</a:t>
            </a:r>
          </a:p>
          <a:p>
            <a:r>
              <a:rPr lang="en-US" dirty="0"/>
              <a:t>The hope is that a more simple structure can remove bureaucratic redundancies while helping members spend more time in service and mission as disciples who are making disciples.</a:t>
            </a:r>
          </a:p>
        </p:txBody>
      </p:sp>
    </p:spTree>
    <p:extLst>
      <p:ext uri="{BB962C8B-B14F-4D97-AF65-F5344CB8AC3E}">
        <p14:creationId xmlns:p14="http://schemas.microsoft.com/office/powerpoint/2010/main" val="43954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page13image1087877984">
            <a:extLst>
              <a:ext uri="{FF2B5EF4-FFF2-40B4-BE49-F238E27FC236}">
                <a16:creationId xmlns:a16="http://schemas.microsoft.com/office/drawing/2014/main" id="{3C8D98C9-60A2-C244-93B9-D1B0DAE38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1986" y="1346494"/>
            <a:ext cx="3344394" cy="334439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9" descr="page13image1087878592">
            <a:extLst>
              <a:ext uri="{FF2B5EF4-FFF2-40B4-BE49-F238E27FC236}">
                <a16:creationId xmlns:a16="http://schemas.microsoft.com/office/drawing/2014/main" id="{F4B0FE8D-9E09-E046-9666-18FDD2EFAD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8039" y="644596"/>
            <a:ext cx="1540607" cy="15406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1" descr="page13image1087878256">
            <a:extLst>
              <a:ext uri="{FF2B5EF4-FFF2-40B4-BE49-F238E27FC236}">
                <a16:creationId xmlns:a16="http://schemas.microsoft.com/office/drawing/2014/main" id="{56F56899-5637-C547-8DCF-844058E3BE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9283" y="1052852"/>
            <a:ext cx="1634194" cy="163419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page13image1087909568">
            <a:extLst>
              <a:ext uri="{FF2B5EF4-FFF2-40B4-BE49-F238E27FC236}">
                <a16:creationId xmlns:a16="http://schemas.microsoft.com/office/drawing/2014/main" id="{7E2AF8C2-2768-7E4D-AF58-4EC063C9D9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4098" y="3890788"/>
            <a:ext cx="16002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descr="page13image1087875120">
            <a:extLst>
              <a:ext uri="{FF2B5EF4-FFF2-40B4-BE49-F238E27FC236}">
                <a16:creationId xmlns:a16="http://schemas.microsoft.com/office/drawing/2014/main" id="{9FCA5681-7D92-8F48-B967-EDEA8C34C1E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5144" y="2436420"/>
            <a:ext cx="1576225" cy="15762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3" descr="page13image1087909840">
            <a:extLst>
              <a:ext uri="{FF2B5EF4-FFF2-40B4-BE49-F238E27FC236}">
                <a16:creationId xmlns:a16="http://schemas.microsoft.com/office/drawing/2014/main" id="{9A811840-4DD4-8342-9EC5-4266F0AE4AC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4900" y="2974510"/>
            <a:ext cx="1716378" cy="1716378"/>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B57375F9-505C-0644-A093-D615CE73501E}"/>
              </a:ext>
            </a:extLst>
          </p:cNvPr>
          <p:cNvSpPr txBox="1"/>
          <p:nvPr/>
        </p:nvSpPr>
        <p:spPr>
          <a:xfrm>
            <a:off x="5250144" y="2687046"/>
            <a:ext cx="1752847" cy="400110"/>
          </a:xfrm>
          <a:prstGeom prst="rect">
            <a:avLst/>
          </a:prstGeom>
          <a:noFill/>
        </p:spPr>
        <p:txBody>
          <a:bodyPr wrap="square" rtlCol="0">
            <a:spAutoFit/>
          </a:bodyPr>
          <a:lstStyle/>
          <a:p>
            <a:r>
              <a:rPr lang="en-US" sz="2000" dirty="0">
                <a:solidFill>
                  <a:schemeClr val="bg1"/>
                </a:solidFill>
              </a:rPr>
              <a:t>Single Board</a:t>
            </a:r>
          </a:p>
        </p:txBody>
      </p:sp>
      <p:sp>
        <p:nvSpPr>
          <p:cNvPr id="15" name="TextBox 14">
            <a:extLst>
              <a:ext uri="{FF2B5EF4-FFF2-40B4-BE49-F238E27FC236}">
                <a16:creationId xmlns:a16="http://schemas.microsoft.com/office/drawing/2014/main" id="{545C1A3D-B081-9E4C-BBAD-64AE3C25FF0C}"/>
              </a:ext>
            </a:extLst>
          </p:cNvPr>
          <p:cNvSpPr txBox="1"/>
          <p:nvPr/>
        </p:nvSpPr>
        <p:spPr>
          <a:xfrm>
            <a:off x="4457700" y="1165186"/>
            <a:ext cx="885969" cy="369332"/>
          </a:xfrm>
          <a:prstGeom prst="rect">
            <a:avLst/>
          </a:prstGeom>
          <a:noFill/>
        </p:spPr>
        <p:txBody>
          <a:bodyPr wrap="square" rtlCol="0">
            <a:spAutoFit/>
          </a:bodyPr>
          <a:lstStyle/>
          <a:p>
            <a:r>
              <a:rPr lang="en-US" dirty="0"/>
              <a:t>SPRC</a:t>
            </a:r>
          </a:p>
        </p:txBody>
      </p:sp>
      <p:sp>
        <p:nvSpPr>
          <p:cNvPr id="16" name="TextBox 15">
            <a:extLst>
              <a:ext uri="{FF2B5EF4-FFF2-40B4-BE49-F238E27FC236}">
                <a16:creationId xmlns:a16="http://schemas.microsoft.com/office/drawing/2014/main" id="{087745F7-72B9-A94C-9CF4-1D6B000B3CC1}"/>
              </a:ext>
            </a:extLst>
          </p:cNvPr>
          <p:cNvSpPr txBox="1"/>
          <p:nvPr/>
        </p:nvSpPr>
        <p:spPr>
          <a:xfrm>
            <a:off x="7167784" y="1534518"/>
            <a:ext cx="1247553" cy="369332"/>
          </a:xfrm>
          <a:prstGeom prst="rect">
            <a:avLst/>
          </a:prstGeom>
          <a:noFill/>
        </p:spPr>
        <p:txBody>
          <a:bodyPr wrap="square" rtlCol="0">
            <a:spAutoFit/>
          </a:bodyPr>
          <a:lstStyle/>
          <a:p>
            <a:r>
              <a:rPr lang="en-US" dirty="0"/>
              <a:t>Trustees</a:t>
            </a:r>
          </a:p>
        </p:txBody>
      </p:sp>
      <p:sp>
        <p:nvSpPr>
          <p:cNvPr id="17" name="TextBox 16">
            <a:extLst>
              <a:ext uri="{FF2B5EF4-FFF2-40B4-BE49-F238E27FC236}">
                <a16:creationId xmlns:a16="http://schemas.microsoft.com/office/drawing/2014/main" id="{A14B0A2D-F92B-8646-85C7-C82A7DA213D5}"/>
              </a:ext>
            </a:extLst>
          </p:cNvPr>
          <p:cNvSpPr txBox="1"/>
          <p:nvPr/>
        </p:nvSpPr>
        <p:spPr>
          <a:xfrm>
            <a:off x="7315199" y="3643313"/>
            <a:ext cx="1429857" cy="369332"/>
          </a:xfrm>
          <a:prstGeom prst="rect">
            <a:avLst/>
          </a:prstGeom>
          <a:noFill/>
        </p:spPr>
        <p:txBody>
          <a:bodyPr wrap="square" rtlCol="0">
            <a:spAutoFit/>
          </a:bodyPr>
          <a:lstStyle/>
          <a:p>
            <a:r>
              <a:rPr lang="en-US" dirty="0"/>
              <a:t>Finance</a:t>
            </a:r>
          </a:p>
        </p:txBody>
      </p:sp>
      <p:sp>
        <p:nvSpPr>
          <p:cNvPr id="18" name="TextBox 17">
            <a:extLst>
              <a:ext uri="{FF2B5EF4-FFF2-40B4-BE49-F238E27FC236}">
                <a16:creationId xmlns:a16="http://schemas.microsoft.com/office/drawing/2014/main" id="{5DC7D2B4-3025-224B-B633-2A7AF8031949}"/>
              </a:ext>
            </a:extLst>
          </p:cNvPr>
          <p:cNvSpPr txBox="1"/>
          <p:nvPr/>
        </p:nvSpPr>
        <p:spPr>
          <a:xfrm>
            <a:off x="3474889" y="2887102"/>
            <a:ext cx="968523" cy="646331"/>
          </a:xfrm>
          <a:prstGeom prst="rect">
            <a:avLst/>
          </a:prstGeom>
          <a:noFill/>
        </p:spPr>
        <p:txBody>
          <a:bodyPr wrap="square" rtlCol="0">
            <a:spAutoFit/>
          </a:bodyPr>
          <a:lstStyle/>
          <a:p>
            <a:r>
              <a:rPr lang="en-US" dirty="0"/>
              <a:t>Admin Board</a:t>
            </a:r>
          </a:p>
        </p:txBody>
      </p:sp>
      <p:sp>
        <p:nvSpPr>
          <p:cNvPr id="19" name="TextBox 18">
            <a:extLst>
              <a:ext uri="{FF2B5EF4-FFF2-40B4-BE49-F238E27FC236}">
                <a16:creationId xmlns:a16="http://schemas.microsoft.com/office/drawing/2014/main" id="{856D37D5-769A-0F41-88E0-BC74C14B5B23}"/>
              </a:ext>
            </a:extLst>
          </p:cNvPr>
          <p:cNvSpPr txBox="1"/>
          <p:nvPr/>
        </p:nvSpPr>
        <p:spPr>
          <a:xfrm>
            <a:off x="5100638" y="4314825"/>
            <a:ext cx="1285875" cy="646331"/>
          </a:xfrm>
          <a:prstGeom prst="rect">
            <a:avLst/>
          </a:prstGeom>
          <a:noFill/>
        </p:spPr>
        <p:txBody>
          <a:bodyPr wrap="square" rtlCol="0">
            <a:spAutoFit/>
          </a:bodyPr>
          <a:lstStyle/>
          <a:p>
            <a:r>
              <a:rPr lang="en-US" dirty="0"/>
              <a:t>Others as needed</a:t>
            </a:r>
          </a:p>
        </p:txBody>
      </p:sp>
    </p:spTree>
    <p:extLst>
      <p:ext uri="{BB962C8B-B14F-4D97-AF65-F5344CB8AC3E}">
        <p14:creationId xmlns:p14="http://schemas.microsoft.com/office/powerpoint/2010/main" val="105304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44759-F247-F745-8663-DB1D02F35C25}"/>
              </a:ext>
            </a:extLst>
          </p:cNvPr>
          <p:cNvSpPr>
            <a:spLocks noGrp="1"/>
          </p:cNvSpPr>
          <p:nvPr>
            <p:ph type="title"/>
          </p:nvPr>
        </p:nvSpPr>
        <p:spPr/>
        <p:txBody>
          <a:bodyPr/>
          <a:lstStyle/>
          <a:p>
            <a:r>
              <a:rPr lang="en-US" dirty="0"/>
              <a:t>The Book of Discipline </a:t>
            </a:r>
            <a:r>
              <a:rPr lang="en-US" i="1" dirty="0"/>
              <a:t>¶ 247.2</a:t>
            </a:r>
            <a:endParaRPr lang="en-US" dirty="0"/>
          </a:p>
        </p:txBody>
      </p:sp>
      <p:sp>
        <p:nvSpPr>
          <p:cNvPr id="3" name="Content Placeholder 2">
            <a:extLst>
              <a:ext uri="{FF2B5EF4-FFF2-40B4-BE49-F238E27FC236}">
                <a16:creationId xmlns:a16="http://schemas.microsoft.com/office/drawing/2014/main" id="{CD772005-D000-5046-BEC2-79A5AD0A160A}"/>
              </a:ext>
            </a:extLst>
          </p:cNvPr>
          <p:cNvSpPr>
            <a:spLocks noGrp="1"/>
          </p:cNvSpPr>
          <p:nvPr>
            <p:ph idx="1"/>
          </p:nvPr>
        </p:nvSpPr>
        <p:spPr/>
        <p:txBody>
          <a:bodyPr/>
          <a:lstStyle/>
          <a:p>
            <a:pPr marL="0" indent="0">
              <a:buNone/>
            </a:pPr>
            <a:r>
              <a:rPr lang="en-US" i="1" dirty="0"/>
              <a:t>The charge conference, the district superintendent, and the pastor, when a pastor has been appointed (see ¶ 205.4), shall organize and administer the pastoral charge and churches according to the policies and plans herein set forth. When the membership size, program scope, mission resources, or other circumstances so require, the charge conference may, in consultation with and upon the approval of the district superintendent, modify the organizational plans, provided that the provisions of ¶ 243 are observed.</a:t>
            </a:r>
            <a:endParaRPr lang="en-US" dirty="0"/>
          </a:p>
        </p:txBody>
      </p:sp>
    </p:spTree>
    <p:extLst>
      <p:ext uri="{BB962C8B-B14F-4D97-AF65-F5344CB8AC3E}">
        <p14:creationId xmlns:p14="http://schemas.microsoft.com/office/powerpoint/2010/main" val="141892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5E01-3813-A643-824E-102A4A762F70}"/>
              </a:ext>
            </a:extLst>
          </p:cNvPr>
          <p:cNvSpPr>
            <a:spLocks noGrp="1"/>
          </p:cNvSpPr>
          <p:nvPr>
            <p:ph type="title"/>
          </p:nvPr>
        </p:nvSpPr>
        <p:spPr/>
        <p:txBody>
          <a:bodyPr/>
          <a:lstStyle/>
          <a:p>
            <a:r>
              <a:rPr lang="en-US" dirty="0"/>
              <a:t>When</a:t>
            </a:r>
          </a:p>
        </p:txBody>
      </p:sp>
      <p:sp>
        <p:nvSpPr>
          <p:cNvPr id="3" name="Content Placeholder 2">
            <a:extLst>
              <a:ext uri="{FF2B5EF4-FFF2-40B4-BE49-F238E27FC236}">
                <a16:creationId xmlns:a16="http://schemas.microsoft.com/office/drawing/2014/main" id="{BD487906-1480-4D49-AFDC-6730595E681D}"/>
              </a:ext>
            </a:extLst>
          </p:cNvPr>
          <p:cNvSpPr>
            <a:spLocks noGrp="1"/>
          </p:cNvSpPr>
          <p:nvPr>
            <p:ph idx="1"/>
          </p:nvPr>
        </p:nvSpPr>
        <p:spPr/>
        <p:txBody>
          <a:bodyPr/>
          <a:lstStyle/>
          <a:p>
            <a:r>
              <a:rPr lang="en-US" dirty="0"/>
              <a:t>Only after consultation with you District Superintendent/chief missional strategist</a:t>
            </a:r>
          </a:p>
          <a:p>
            <a:r>
              <a:rPr lang="en-US" dirty="0"/>
              <a:t>Only after MUCH communication with your congregation and staff </a:t>
            </a:r>
          </a:p>
          <a:p>
            <a:r>
              <a:rPr lang="en-US" dirty="0"/>
              <a:t>Drafting a plan</a:t>
            </a:r>
          </a:p>
          <a:p>
            <a:r>
              <a:rPr lang="en-US" dirty="0"/>
              <a:t>Formal letter to your D.S. requesting structure change</a:t>
            </a:r>
          </a:p>
          <a:p>
            <a:r>
              <a:rPr lang="en-US" dirty="0"/>
              <a:t>Charge conference called to approve new structure, nominations of the board, and founding principles of the board for meeting the missional needs of the church</a:t>
            </a:r>
          </a:p>
          <a:p>
            <a:endParaRPr lang="en-US" dirty="0"/>
          </a:p>
        </p:txBody>
      </p:sp>
    </p:spTree>
    <p:extLst>
      <p:ext uri="{BB962C8B-B14F-4D97-AF65-F5344CB8AC3E}">
        <p14:creationId xmlns:p14="http://schemas.microsoft.com/office/powerpoint/2010/main" val="105217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12E88-FFCF-D84D-8AE3-79368B8F86EB}"/>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0D508004-FEAC-0349-BBA5-5790A8F726DF}"/>
              </a:ext>
            </a:extLst>
          </p:cNvPr>
          <p:cNvSpPr>
            <a:spLocks noGrp="1"/>
          </p:cNvSpPr>
          <p:nvPr>
            <p:ph idx="1"/>
          </p:nvPr>
        </p:nvSpPr>
        <p:spPr/>
        <p:txBody>
          <a:bodyPr/>
          <a:lstStyle/>
          <a:p>
            <a:r>
              <a:rPr lang="en-US" dirty="0"/>
              <a:t>This is not a silver bullet.</a:t>
            </a:r>
          </a:p>
          <a:p>
            <a:r>
              <a:rPr lang="en-US" dirty="0"/>
              <a:t>Fewer people at the table making decisions is not the goal.  You must change leadership culture and leadership behaviors. </a:t>
            </a:r>
          </a:p>
          <a:p>
            <a:r>
              <a:rPr lang="en-US" dirty="0"/>
              <a:t>Simply making a change is not the goal.</a:t>
            </a:r>
          </a:p>
          <a:p>
            <a:r>
              <a:rPr lang="en-US" dirty="0"/>
              <a:t>The goals is and should be about becoming a thriving congregation that is making disciples of Jesus Christ.</a:t>
            </a:r>
          </a:p>
          <a:p>
            <a:endParaRPr lang="en-US" dirty="0"/>
          </a:p>
        </p:txBody>
      </p:sp>
    </p:spTree>
    <p:extLst>
      <p:ext uri="{BB962C8B-B14F-4D97-AF65-F5344CB8AC3E}">
        <p14:creationId xmlns:p14="http://schemas.microsoft.com/office/powerpoint/2010/main" val="69930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21B94-23A5-B04E-9EA9-E6A1A149186B}"/>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70D0FCD5-D2D0-6E4D-BC16-93F9BBFA19DF}"/>
              </a:ext>
            </a:extLst>
          </p:cNvPr>
          <p:cNvSpPr>
            <a:spLocks noGrp="1"/>
          </p:cNvSpPr>
          <p:nvPr>
            <p:ph idx="1"/>
          </p:nvPr>
        </p:nvSpPr>
        <p:spPr/>
        <p:txBody>
          <a:bodyPr/>
          <a:lstStyle/>
          <a:p>
            <a:r>
              <a:rPr lang="en-US" dirty="0"/>
              <a:t>Efficiency-permission-giving culture with more time in ministry and less time in meetings</a:t>
            </a:r>
          </a:p>
          <a:p>
            <a:r>
              <a:rPr lang="en-US" dirty="0"/>
              <a:t>Alignment-the mission and vision of the congregation is central to every work area</a:t>
            </a:r>
          </a:p>
          <a:p>
            <a:r>
              <a:rPr lang="en-US" dirty="0"/>
              <a:t>Accountability-the structure should enable leaders to hold themselves and others accountable to the mission</a:t>
            </a:r>
          </a:p>
          <a:p>
            <a:endParaRPr lang="en-US" dirty="0"/>
          </a:p>
        </p:txBody>
      </p:sp>
    </p:spTree>
    <p:extLst>
      <p:ext uri="{BB962C8B-B14F-4D97-AF65-F5344CB8AC3E}">
        <p14:creationId xmlns:p14="http://schemas.microsoft.com/office/powerpoint/2010/main" val="349003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978A6-E3BA-404E-A0D7-89D9206876E1}"/>
              </a:ext>
            </a:extLst>
          </p:cNvPr>
          <p:cNvSpPr>
            <a:spLocks noGrp="1"/>
          </p:cNvSpPr>
          <p:nvPr>
            <p:ph type="title"/>
          </p:nvPr>
        </p:nvSpPr>
        <p:spPr/>
        <p:txBody>
          <a:bodyPr/>
          <a:lstStyle/>
          <a:p>
            <a:r>
              <a:rPr lang="en-US" dirty="0"/>
              <a:t>How to build the leadership structure</a:t>
            </a:r>
          </a:p>
        </p:txBody>
      </p:sp>
      <p:sp>
        <p:nvSpPr>
          <p:cNvPr id="3" name="Content Placeholder 2">
            <a:extLst>
              <a:ext uri="{FF2B5EF4-FFF2-40B4-BE49-F238E27FC236}">
                <a16:creationId xmlns:a16="http://schemas.microsoft.com/office/drawing/2014/main" id="{AED9C36C-BA10-EA45-BAFE-69B7EE1E77A2}"/>
              </a:ext>
            </a:extLst>
          </p:cNvPr>
          <p:cNvSpPr>
            <a:spLocks noGrp="1"/>
          </p:cNvSpPr>
          <p:nvPr>
            <p:ph idx="1"/>
          </p:nvPr>
        </p:nvSpPr>
        <p:spPr/>
        <p:txBody>
          <a:bodyPr>
            <a:normAutofit fontScale="92500" lnSpcReduction="10000"/>
          </a:bodyPr>
          <a:lstStyle/>
          <a:p>
            <a:r>
              <a:rPr lang="en-US" dirty="0"/>
              <a:t>A separate nominations committee-board cannot self-nominate</a:t>
            </a:r>
          </a:p>
          <a:p>
            <a:r>
              <a:rPr lang="en-US" dirty="0"/>
              <a:t>9-15 members, serving a three-year terms</a:t>
            </a:r>
          </a:p>
          <a:p>
            <a:r>
              <a:rPr lang="en-US" dirty="0"/>
              <a:t>Pay attention to Disciplinary conflicts of interest. Family members cannot serve on the board together.  Staff and family of staff cannot serve on the board because of SPRC functions.</a:t>
            </a:r>
          </a:p>
          <a:p>
            <a:r>
              <a:rPr lang="en-US" dirty="0"/>
              <a:t>The board may specify specialists but the whole board serves as the the finance committee or trustees, not just the specialists.</a:t>
            </a:r>
          </a:p>
          <a:p>
            <a:r>
              <a:rPr lang="en-US" dirty="0"/>
              <a:t>The structure requires a huge amount of trust and accountability.  It is highly recommended that all members and clergy be included in your charge conference so as to have say in nominations and hold leadership accountable. </a:t>
            </a:r>
          </a:p>
        </p:txBody>
      </p:sp>
    </p:spTree>
    <p:extLst>
      <p:ext uri="{BB962C8B-B14F-4D97-AF65-F5344CB8AC3E}">
        <p14:creationId xmlns:p14="http://schemas.microsoft.com/office/powerpoint/2010/main" val="993045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08F6-F3CA-AA48-B24F-8DDB8002E51B}"/>
              </a:ext>
            </a:extLst>
          </p:cNvPr>
          <p:cNvSpPr>
            <a:spLocks noGrp="1"/>
          </p:cNvSpPr>
          <p:nvPr>
            <p:ph type="title"/>
          </p:nvPr>
        </p:nvSpPr>
        <p:spPr/>
        <p:txBody>
          <a:bodyPr/>
          <a:lstStyle/>
          <a:p>
            <a:r>
              <a:rPr lang="en-US" dirty="0"/>
              <a:t>Typical Structure</a:t>
            </a:r>
          </a:p>
        </p:txBody>
      </p:sp>
      <p:sp>
        <p:nvSpPr>
          <p:cNvPr id="3" name="Content Placeholder 2">
            <a:extLst>
              <a:ext uri="{FF2B5EF4-FFF2-40B4-BE49-F238E27FC236}">
                <a16:creationId xmlns:a16="http://schemas.microsoft.com/office/drawing/2014/main" id="{00D421DB-1CF4-744E-A2A5-A809D2878A92}"/>
              </a:ext>
            </a:extLst>
          </p:cNvPr>
          <p:cNvSpPr>
            <a:spLocks noGrp="1"/>
          </p:cNvSpPr>
          <p:nvPr>
            <p:ph idx="1"/>
          </p:nvPr>
        </p:nvSpPr>
        <p:spPr/>
        <p:txBody>
          <a:bodyPr>
            <a:normAutofit fontScale="92500" lnSpcReduction="20000"/>
          </a:bodyPr>
          <a:lstStyle/>
          <a:p>
            <a:r>
              <a:rPr lang="en-US" dirty="0"/>
              <a:t>2-3 (S/PPRC specialists) </a:t>
            </a:r>
          </a:p>
          <a:p>
            <a:r>
              <a:rPr lang="en-US" dirty="0"/>
              <a:t>2-3 (Trustees specialists)</a:t>
            </a:r>
          </a:p>
          <a:p>
            <a:r>
              <a:rPr lang="en-US" dirty="0"/>
              <a:t>2-3 (Finance Team specialists) </a:t>
            </a:r>
          </a:p>
          <a:p>
            <a:r>
              <a:rPr lang="en-US" dirty="0"/>
              <a:t>Board Chair</a:t>
            </a:r>
          </a:p>
          <a:p>
            <a:r>
              <a:rPr lang="en-US" dirty="0"/>
              <a:t>Lay member to Annual Conference Lay Leader (</a:t>
            </a:r>
            <a:r>
              <a:rPr lang="en-US" i="1" dirty="0"/>
              <a:t>Could be Board Chair) </a:t>
            </a:r>
          </a:p>
          <a:p>
            <a:r>
              <a:rPr lang="en-US" i="1" dirty="0"/>
              <a:t>UMM rep?</a:t>
            </a:r>
          </a:p>
          <a:p>
            <a:r>
              <a:rPr lang="en-US" i="1" dirty="0"/>
              <a:t>UMW rep?</a:t>
            </a:r>
          </a:p>
          <a:p>
            <a:r>
              <a:rPr lang="en-US" i="1" dirty="0"/>
              <a:t>Youth rep? </a:t>
            </a:r>
            <a:endParaRPr lang="en-US" dirty="0"/>
          </a:p>
          <a:p>
            <a:pPr marL="0" indent="0">
              <a:buNone/>
            </a:pPr>
            <a:endParaRPr lang="en-US" dirty="0"/>
          </a:p>
        </p:txBody>
      </p:sp>
    </p:spTree>
    <p:extLst>
      <p:ext uri="{BB962C8B-B14F-4D97-AF65-F5344CB8AC3E}">
        <p14:creationId xmlns:p14="http://schemas.microsoft.com/office/powerpoint/2010/main" val="257134013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123</TotalTime>
  <Words>646</Words>
  <Application>Microsoft Macintosh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The Basics of Single Board Governance</vt:lpstr>
      <vt:lpstr>What</vt:lpstr>
      <vt:lpstr>PowerPoint Presentation</vt:lpstr>
      <vt:lpstr>The Book of Discipline ¶ 247.2</vt:lpstr>
      <vt:lpstr>When</vt:lpstr>
      <vt:lpstr>Why</vt:lpstr>
      <vt:lpstr>Why</vt:lpstr>
      <vt:lpstr>How to build the leadership structure</vt:lpstr>
      <vt:lpstr>Typical Structure</vt:lpstr>
      <vt:lpstr>Alternatives</vt:lpstr>
      <vt:lpstr>Add Ministry Team into the Mix</vt:lpstr>
      <vt:lpstr>How to set up a meeting</vt:lpstr>
      <vt:lpstr>REsources</vt:lpstr>
      <vt:lpstr>https://vitality.arumc.org/simplified-structure/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Single Board Governance</dc:title>
  <dc:creator>Ashley Davis</dc:creator>
  <cp:lastModifiedBy>Microsoft Office User</cp:lastModifiedBy>
  <cp:revision>12</cp:revision>
  <dcterms:created xsi:type="dcterms:W3CDTF">2019-01-09T22:32:01Z</dcterms:created>
  <dcterms:modified xsi:type="dcterms:W3CDTF">2020-02-21T17:03:38Z</dcterms:modified>
</cp:coreProperties>
</file>